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82"/>
  </p:normalViewPr>
  <p:slideViewPr>
    <p:cSldViewPr snapToGrid="0" snapToObjects="1">
      <p:cViewPr varScale="1">
        <p:scale>
          <a:sx n="117" d="100"/>
          <a:sy n="117" d="100"/>
        </p:scale>
        <p:origin x="3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tiff>
</file>

<file path=ppt/media/image11.tiff>
</file>

<file path=ppt/media/image12.tiff>
</file>

<file path=ppt/media/image13.png>
</file>

<file path=ppt/media/image14.png>
</file>

<file path=ppt/media/image15.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fr-FR"/>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dirty="0"/>
              <a:t>4/7/19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fr-FR"/>
              <a:t>Modifiez le style du titre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fr-FR"/>
              <a:t>Modifiez le style du titre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fr-FR"/>
              <a:t>Modifier les styles du texte du masque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a:t>Modifiez le style du titre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nchorCtr="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fr-FR"/>
              <a:t>Modifiez le style du titre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9796027F-7875-4030-9381-8BD8C4F21935}" type="datetimeFigureOut">
              <a:rPr lang="en-US" dirty="0"/>
              <a:t>4/7/19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7" name="Date Placeholder 4"/>
          <p:cNvSpPr>
            <a:spLocks noGrp="1"/>
          </p:cNvSpPr>
          <p:nvPr>
            <p:ph type="dt" sz="half" idx="10"/>
          </p:nvPr>
        </p:nvSpPr>
        <p:spPr/>
        <p:txBody>
          <a:bodyPr/>
          <a:lstStyle/>
          <a:p>
            <a:fld id="{4509A250-FF31-4206-8172-F9D3106AACB1}" type="datetimeFigureOut">
              <a:rPr lang="en-US" dirty="0"/>
              <a:t>4/7/19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fr-FR"/>
              <a:t>Modifiez le style du titre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509A250-FF31-4206-8172-F9D3106AACB1}" type="datetimeFigureOut">
              <a:rPr lang="en-US" dirty="0"/>
              <a:t>4/7/19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fr-FR"/>
              <a:t>Modifiez le style du titre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4/7/19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cikit-learn.org/stable/modules/ensemble.html#classification" TargetMode="External"/><Relationship Id="rId2" Type="http://schemas.openxmlformats.org/officeDocument/2006/relationships/hyperlink" Target="https://scikit-learn.org/stable/modules/generated/sklearn.linear_model.LogisticRegression.html#sklearn.linear_model.LogisticRegression" TargetMode="External"/><Relationship Id="rId1" Type="http://schemas.openxmlformats.org/officeDocument/2006/relationships/slideLayout" Target="../slideLayouts/slideLayout2.xml"/><Relationship Id="rId4" Type="http://schemas.openxmlformats.org/officeDocument/2006/relationships/hyperlink" Target="https://scikit-learn.org/stable/modules/neural_networks_supervised.html#classific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3CAD34C-A42F-7A4F-BE76-70C34976B0BB}"/>
              </a:ext>
            </a:extLst>
          </p:cNvPr>
          <p:cNvSpPr>
            <a:spLocks noGrp="1"/>
          </p:cNvSpPr>
          <p:nvPr>
            <p:ph type="ctrTitle"/>
          </p:nvPr>
        </p:nvSpPr>
        <p:spPr>
          <a:xfrm>
            <a:off x="3497580" y="297181"/>
            <a:ext cx="5236051" cy="4263390"/>
          </a:xfrm>
        </p:spPr>
        <p:txBody>
          <a:bodyPr/>
          <a:lstStyle/>
          <a:p>
            <a:pPr algn="ctr"/>
            <a:r>
              <a:rPr lang="fr-FR" sz="6600" dirty="0"/>
              <a:t>MINI PROJET </a:t>
            </a:r>
            <a:br>
              <a:rPr lang="fr-FR" sz="6600" dirty="0"/>
            </a:br>
            <a:r>
              <a:rPr lang="fr-FR" sz="6600" dirty="0"/>
              <a:t>-</a:t>
            </a:r>
            <a:br>
              <a:rPr lang="fr-FR" sz="6600" dirty="0"/>
            </a:br>
            <a:r>
              <a:rPr lang="fr-FR" sz="6600" dirty="0"/>
              <a:t>GROUPE PICASSO</a:t>
            </a:r>
          </a:p>
        </p:txBody>
      </p:sp>
      <p:sp>
        <p:nvSpPr>
          <p:cNvPr id="3" name="Sous-titre 2">
            <a:extLst>
              <a:ext uri="{FF2B5EF4-FFF2-40B4-BE49-F238E27FC236}">
                <a16:creationId xmlns:a16="http://schemas.microsoft.com/office/drawing/2014/main" id="{32B56058-FDB0-7741-9A5E-DA62851344B8}"/>
              </a:ext>
            </a:extLst>
          </p:cNvPr>
          <p:cNvSpPr>
            <a:spLocks noGrp="1"/>
          </p:cNvSpPr>
          <p:nvPr>
            <p:ph type="subTitle" idx="1"/>
          </p:nvPr>
        </p:nvSpPr>
        <p:spPr>
          <a:xfrm>
            <a:off x="1863615" y="4880250"/>
            <a:ext cx="8825658" cy="861420"/>
          </a:xfrm>
        </p:spPr>
        <p:txBody>
          <a:bodyPr/>
          <a:lstStyle/>
          <a:p>
            <a:pPr algn="ctr"/>
            <a:r>
              <a:rPr lang="fr-FR" dirty="0"/>
              <a:t>Présentation de notre projet sur le challenge </a:t>
            </a:r>
            <a:r>
              <a:rPr lang="fr-FR" dirty="0" err="1"/>
              <a:t>persodata</a:t>
            </a:r>
            <a:endParaRPr lang="fr-FR" dirty="0"/>
          </a:p>
        </p:txBody>
      </p:sp>
      <p:sp>
        <p:nvSpPr>
          <p:cNvPr id="4" name="ZoneTexte 3">
            <a:extLst>
              <a:ext uri="{FF2B5EF4-FFF2-40B4-BE49-F238E27FC236}">
                <a16:creationId xmlns:a16="http://schemas.microsoft.com/office/drawing/2014/main" id="{7C33D4D9-BFC7-6147-B75E-6230182B2C69}"/>
              </a:ext>
            </a:extLst>
          </p:cNvPr>
          <p:cNvSpPr txBox="1"/>
          <p:nvPr/>
        </p:nvSpPr>
        <p:spPr>
          <a:xfrm>
            <a:off x="491490" y="1703070"/>
            <a:ext cx="184731" cy="369332"/>
          </a:xfrm>
          <a:prstGeom prst="rect">
            <a:avLst/>
          </a:prstGeom>
          <a:noFill/>
        </p:spPr>
        <p:txBody>
          <a:bodyPr wrap="none" rtlCol="0">
            <a:spAutoFit/>
          </a:bodyPr>
          <a:lstStyle/>
          <a:p>
            <a:endParaRPr lang="fr-FR" dirty="0"/>
          </a:p>
        </p:txBody>
      </p:sp>
    </p:spTree>
    <p:extLst>
      <p:ext uri="{BB962C8B-B14F-4D97-AF65-F5344CB8AC3E}">
        <p14:creationId xmlns:p14="http://schemas.microsoft.com/office/powerpoint/2010/main" val="22174576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C2D7975-6550-7041-8BC2-D01F51311BE7}"/>
              </a:ext>
            </a:extLst>
          </p:cNvPr>
          <p:cNvSpPr>
            <a:spLocks noGrp="1"/>
          </p:cNvSpPr>
          <p:nvPr>
            <p:ph type="title"/>
          </p:nvPr>
        </p:nvSpPr>
        <p:spPr/>
        <p:txBody>
          <a:bodyPr/>
          <a:lstStyle/>
          <a:p>
            <a:pPr algn="ctr"/>
            <a:r>
              <a:rPr lang="fr-FR" dirty="0"/>
              <a:t>Résultats obtenus</a:t>
            </a:r>
          </a:p>
        </p:txBody>
      </p:sp>
      <p:sp>
        <p:nvSpPr>
          <p:cNvPr id="3" name="Espace réservé du contenu 2">
            <a:extLst>
              <a:ext uri="{FF2B5EF4-FFF2-40B4-BE49-F238E27FC236}">
                <a16:creationId xmlns:a16="http://schemas.microsoft.com/office/drawing/2014/main" id="{88D4320D-0580-0C4A-98A6-28694BCD51A8}"/>
              </a:ext>
            </a:extLst>
          </p:cNvPr>
          <p:cNvSpPr>
            <a:spLocks noGrp="1"/>
          </p:cNvSpPr>
          <p:nvPr>
            <p:ph idx="1"/>
          </p:nvPr>
        </p:nvSpPr>
        <p:spPr>
          <a:xfrm>
            <a:off x="1103310" y="1519518"/>
            <a:ext cx="8946541" cy="4195481"/>
          </a:xfrm>
        </p:spPr>
        <p:txBody>
          <a:bodyPr>
            <a:normAutofit/>
          </a:bodyPr>
          <a:lstStyle/>
          <a:p>
            <a:pPr algn="ctr"/>
            <a:r>
              <a:rPr lang="fr-FR" sz="2800" dirty="0"/>
              <a:t>meilleur représentation des résultats</a:t>
            </a:r>
          </a:p>
          <a:p>
            <a:pPr algn="ctr"/>
            <a:r>
              <a:rPr lang="fr-FR" u="sng" dirty="0"/>
              <a:t>Tableau sur les résultats de prédiction (</a:t>
            </a:r>
            <a:r>
              <a:rPr lang="fr-FR" u="sng" dirty="0" err="1"/>
              <a:t>scrore</a:t>
            </a:r>
            <a:r>
              <a:rPr lang="fr-FR" u="sng" dirty="0"/>
              <a:t>) de nos 3 principaux </a:t>
            </a:r>
            <a:r>
              <a:rPr lang="fr-FR" u="sng" dirty="0" err="1"/>
              <a:t>classifieurs</a:t>
            </a:r>
            <a:r>
              <a:rPr lang="fr-FR" u="sng" dirty="0"/>
              <a:t> testés :</a:t>
            </a:r>
            <a:endParaRPr lang="fr-FR" dirty="0"/>
          </a:p>
          <a:p>
            <a:pPr algn="ctr"/>
            <a:endParaRPr lang="fr-FR" sz="2800" dirty="0"/>
          </a:p>
          <a:p>
            <a:pPr marL="0" indent="0" algn="ctr">
              <a:buNone/>
            </a:pPr>
            <a:endParaRPr lang="fr-FR" sz="2800" dirty="0"/>
          </a:p>
        </p:txBody>
      </p:sp>
      <p:pic>
        <p:nvPicPr>
          <p:cNvPr id="4" name="Image 3">
            <a:extLst>
              <a:ext uri="{FF2B5EF4-FFF2-40B4-BE49-F238E27FC236}">
                <a16:creationId xmlns:a16="http://schemas.microsoft.com/office/drawing/2014/main" id="{9EC0B68C-BDA6-F147-88FB-02027EB81233}"/>
              </a:ext>
            </a:extLst>
          </p:cNvPr>
          <p:cNvPicPr/>
          <p:nvPr/>
        </p:nvPicPr>
        <p:blipFill>
          <a:blip r:embed="rId2"/>
          <a:stretch>
            <a:fillRect/>
          </a:stretch>
        </p:blipFill>
        <p:spPr>
          <a:xfrm>
            <a:off x="2367018" y="3103790"/>
            <a:ext cx="6419123" cy="3384096"/>
          </a:xfrm>
          <a:prstGeom prst="rect">
            <a:avLst/>
          </a:prstGeom>
        </p:spPr>
      </p:pic>
    </p:spTree>
    <p:extLst>
      <p:ext uri="{BB962C8B-B14F-4D97-AF65-F5344CB8AC3E}">
        <p14:creationId xmlns:p14="http://schemas.microsoft.com/office/powerpoint/2010/main" val="776596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7E560B-0408-954A-8318-E050AD585E34}"/>
              </a:ext>
            </a:extLst>
          </p:cNvPr>
          <p:cNvSpPr>
            <a:spLocks noGrp="1"/>
          </p:cNvSpPr>
          <p:nvPr>
            <p:ph type="title"/>
          </p:nvPr>
        </p:nvSpPr>
        <p:spPr/>
        <p:txBody>
          <a:bodyPr/>
          <a:lstStyle/>
          <a:p>
            <a:pPr algn="ctr"/>
            <a:r>
              <a:rPr lang="fr-FR" dirty="0"/>
              <a:t>Conclusion</a:t>
            </a:r>
          </a:p>
        </p:txBody>
      </p:sp>
      <p:sp>
        <p:nvSpPr>
          <p:cNvPr id="3" name="Espace réservé du contenu 2">
            <a:extLst>
              <a:ext uri="{FF2B5EF4-FFF2-40B4-BE49-F238E27FC236}">
                <a16:creationId xmlns:a16="http://schemas.microsoft.com/office/drawing/2014/main" id="{E3B1819F-D991-5743-86E9-690D8FFF3F02}"/>
              </a:ext>
            </a:extLst>
          </p:cNvPr>
          <p:cNvSpPr>
            <a:spLocks noGrp="1"/>
          </p:cNvSpPr>
          <p:nvPr>
            <p:ph idx="1"/>
          </p:nvPr>
        </p:nvSpPr>
        <p:spPr/>
        <p:txBody>
          <a:bodyPr/>
          <a:lstStyle/>
          <a:p>
            <a:r>
              <a:rPr lang="fr-FR" dirty="0"/>
              <a:t>Ces œuvres d’art artificielles pourraient très certainement ne pas être différenciables à l’œil nu des vraies, dû aux excellentes performances des ordinateurs. </a:t>
            </a:r>
          </a:p>
          <a:p>
            <a:r>
              <a:rPr lang="fr-FR" dirty="0"/>
              <a:t>Malgré cela en prenant une méthode de classification adapté, ses dernières peuvent êtres dissociés des véritables peintures.</a:t>
            </a:r>
          </a:p>
          <a:p>
            <a:r>
              <a:rPr lang="fr-FR" dirty="0"/>
              <a:t>Le travail d’une peinture est essentiel pour nous en tant qu’être humain, car elles font parties de ces objets qui laisse une marque concernant le passé de l’Homme, ces peintures artificielles enlève ce charme c’est pourquoi il est difficile de les considérer comme étant des œuvres d’art.</a:t>
            </a:r>
          </a:p>
        </p:txBody>
      </p:sp>
    </p:spTree>
    <p:extLst>
      <p:ext uri="{BB962C8B-B14F-4D97-AF65-F5344CB8AC3E}">
        <p14:creationId xmlns:p14="http://schemas.microsoft.com/office/powerpoint/2010/main" val="3276123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AED06A-CABB-AB4C-AF08-422FAA358E4C}"/>
              </a:ext>
            </a:extLst>
          </p:cNvPr>
          <p:cNvSpPr>
            <a:spLocks noGrp="1"/>
          </p:cNvSpPr>
          <p:nvPr>
            <p:ph type="title"/>
          </p:nvPr>
        </p:nvSpPr>
        <p:spPr/>
        <p:txBody>
          <a:bodyPr/>
          <a:lstStyle/>
          <a:p>
            <a:pPr algn="ctr"/>
            <a:r>
              <a:rPr lang="fr-FR" dirty="0"/>
              <a:t>Equipe Groupe Picasso</a:t>
            </a:r>
          </a:p>
        </p:txBody>
      </p:sp>
      <p:sp>
        <p:nvSpPr>
          <p:cNvPr id="3" name="Espace réservé du contenu 2">
            <a:extLst>
              <a:ext uri="{FF2B5EF4-FFF2-40B4-BE49-F238E27FC236}">
                <a16:creationId xmlns:a16="http://schemas.microsoft.com/office/drawing/2014/main" id="{EA324087-5B3C-134B-95A3-EBE214633541}"/>
              </a:ext>
            </a:extLst>
          </p:cNvPr>
          <p:cNvSpPr>
            <a:spLocks noGrp="1"/>
          </p:cNvSpPr>
          <p:nvPr>
            <p:ph idx="1"/>
          </p:nvPr>
        </p:nvSpPr>
        <p:spPr/>
        <p:txBody>
          <a:bodyPr/>
          <a:lstStyle/>
          <a:p>
            <a:r>
              <a:rPr lang="fr-FR" dirty="0"/>
              <a:t>Binôme </a:t>
            </a:r>
            <a:r>
              <a:rPr lang="fr-FR" dirty="0" err="1"/>
              <a:t>Preprocessing</a:t>
            </a:r>
            <a:r>
              <a:rPr lang="fr-FR" dirty="0"/>
              <a:t> : ABEMONTY Tony (chef de groupe)  et FARSSI Zakaria</a:t>
            </a:r>
          </a:p>
          <a:p>
            <a:endParaRPr lang="fr-FR" dirty="0"/>
          </a:p>
          <a:p>
            <a:r>
              <a:rPr lang="fr-FR" dirty="0"/>
              <a:t>Binôme Prédiction: CESISTA Rolf-Ayrton et CALIC Petar</a:t>
            </a:r>
          </a:p>
          <a:p>
            <a:endParaRPr lang="fr-FR" dirty="0"/>
          </a:p>
          <a:p>
            <a:r>
              <a:rPr lang="fr-FR" dirty="0"/>
              <a:t>Binôme Visualisation: DERBAH Sarah, CHEMOUNY Benjamin et ADAVANE Félix</a:t>
            </a:r>
          </a:p>
          <a:p>
            <a:endParaRPr lang="fr-FR" dirty="0"/>
          </a:p>
        </p:txBody>
      </p:sp>
    </p:spTree>
    <p:extLst>
      <p:ext uri="{BB962C8B-B14F-4D97-AF65-F5344CB8AC3E}">
        <p14:creationId xmlns:p14="http://schemas.microsoft.com/office/powerpoint/2010/main" val="4097292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1FE6F2B-2FE1-8346-86B7-C10A3DAA7E24}"/>
              </a:ext>
            </a:extLst>
          </p:cNvPr>
          <p:cNvSpPr>
            <a:spLocks noGrp="1"/>
          </p:cNvSpPr>
          <p:nvPr>
            <p:ph type="title"/>
          </p:nvPr>
        </p:nvSpPr>
        <p:spPr>
          <a:xfrm>
            <a:off x="966151" y="224118"/>
            <a:ext cx="9404723" cy="1400530"/>
          </a:xfrm>
        </p:spPr>
        <p:txBody>
          <a:bodyPr/>
          <a:lstStyle/>
          <a:p>
            <a:pPr algn="ctr"/>
            <a:r>
              <a:rPr lang="fr-FR" dirty="0"/>
              <a:t>Les peintures créées artificiellement sont-elles de l’art</a:t>
            </a:r>
          </a:p>
        </p:txBody>
      </p:sp>
      <p:sp>
        <p:nvSpPr>
          <p:cNvPr id="3" name="Espace réservé du contenu 2">
            <a:extLst>
              <a:ext uri="{FF2B5EF4-FFF2-40B4-BE49-F238E27FC236}">
                <a16:creationId xmlns:a16="http://schemas.microsoft.com/office/drawing/2014/main" id="{14F922EB-3A29-F84A-9510-183CD35F1CAB}"/>
              </a:ext>
            </a:extLst>
          </p:cNvPr>
          <p:cNvSpPr>
            <a:spLocks noGrp="1"/>
          </p:cNvSpPr>
          <p:nvPr>
            <p:ph idx="1"/>
          </p:nvPr>
        </p:nvSpPr>
        <p:spPr/>
        <p:txBody>
          <a:bodyPr/>
          <a:lstStyle/>
          <a:p>
            <a:pPr algn="ctr"/>
            <a:r>
              <a:rPr lang="fr-FR" dirty="0"/>
              <a:t>Problème concret : Peut-on les différenciées d’œuvres d’art reconnues</a:t>
            </a:r>
          </a:p>
        </p:txBody>
      </p:sp>
      <p:pic>
        <p:nvPicPr>
          <p:cNvPr id="6" name="Image 5">
            <a:extLst>
              <a:ext uri="{FF2B5EF4-FFF2-40B4-BE49-F238E27FC236}">
                <a16:creationId xmlns:a16="http://schemas.microsoft.com/office/drawing/2014/main" id="{1587BE7E-DB42-924B-AD3D-2D134F2530C0}"/>
              </a:ext>
            </a:extLst>
          </p:cNvPr>
          <p:cNvPicPr>
            <a:picLocks noChangeAspect="1"/>
          </p:cNvPicPr>
          <p:nvPr/>
        </p:nvPicPr>
        <p:blipFill>
          <a:blip r:embed="rId2"/>
          <a:stretch>
            <a:fillRect/>
          </a:stretch>
        </p:blipFill>
        <p:spPr>
          <a:xfrm>
            <a:off x="6714530" y="3698727"/>
            <a:ext cx="2057400" cy="2625383"/>
          </a:xfrm>
          <a:prstGeom prst="rect">
            <a:avLst/>
          </a:prstGeom>
          <a:effectLst>
            <a:softEdge rad="38100"/>
          </a:effectLst>
          <a:scene3d>
            <a:camera prst="orthographicFront"/>
            <a:lightRig rig="threePt" dir="t"/>
          </a:scene3d>
          <a:sp3d prstMaterial="dkEdge">
            <a:bevelT prst="angle"/>
            <a:bevelB prst="slope"/>
          </a:sp3d>
        </p:spPr>
      </p:pic>
      <p:pic>
        <p:nvPicPr>
          <p:cNvPr id="8" name="Image 7">
            <a:extLst>
              <a:ext uri="{FF2B5EF4-FFF2-40B4-BE49-F238E27FC236}">
                <a16:creationId xmlns:a16="http://schemas.microsoft.com/office/drawing/2014/main" id="{9D9549F4-729A-CF48-AE54-3C8A3D6D9367}"/>
              </a:ext>
            </a:extLst>
          </p:cNvPr>
          <p:cNvPicPr>
            <a:picLocks noChangeAspect="1"/>
          </p:cNvPicPr>
          <p:nvPr/>
        </p:nvPicPr>
        <p:blipFill>
          <a:blip r:embed="rId3"/>
          <a:stretch>
            <a:fillRect/>
          </a:stretch>
        </p:blipFill>
        <p:spPr>
          <a:xfrm>
            <a:off x="9210907" y="2796075"/>
            <a:ext cx="2487162" cy="2997172"/>
          </a:xfrm>
          <a:prstGeom prst="rect">
            <a:avLst/>
          </a:prstGeom>
          <a:effectLst>
            <a:reflection endPos="0" dir="5400000" sy="-100000" algn="bl" rotWithShape="0"/>
            <a:softEdge rad="25400"/>
          </a:effectLst>
          <a:scene3d>
            <a:camera prst="orthographicFront"/>
            <a:lightRig rig="threePt" dir="t"/>
          </a:scene3d>
          <a:sp3d prstMaterial="matte">
            <a:bevelT w="101600" prst="riblet"/>
          </a:sp3d>
        </p:spPr>
      </p:pic>
      <p:pic>
        <p:nvPicPr>
          <p:cNvPr id="9" name="Image 8">
            <a:extLst>
              <a:ext uri="{FF2B5EF4-FFF2-40B4-BE49-F238E27FC236}">
                <a16:creationId xmlns:a16="http://schemas.microsoft.com/office/drawing/2014/main" id="{9A999766-19C1-3143-AE08-B0E46B218DF9}"/>
              </a:ext>
            </a:extLst>
          </p:cNvPr>
          <p:cNvPicPr>
            <a:picLocks noChangeAspect="1"/>
          </p:cNvPicPr>
          <p:nvPr/>
        </p:nvPicPr>
        <p:blipFill>
          <a:blip r:embed="rId4"/>
          <a:stretch>
            <a:fillRect/>
          </a:stretch>
        </p:blipFill>
        <p:spPr>
          <a:xfrm>
            <a:off x="5301471" y="2796075"/>
            <a:ext cx="950186" cy="787863"/>
          </a:xfrm>
          <a:prstGeom prst="rect">
            <a:avLst/>
          </a:prstGeom>
        </p:spPr>
      </p:pic>
      <p:pic>
        <p:nvPicPr>
          <p:cNvPr id="11" name="Image 10">
            <a:extLst>
              <a:ext uri="{FF2B5EF4-FFF2-40B4-BE49-F238E27FC236}">
                <a16:creationId xmlns:a16="http://schemas.microsoft.com/office/drawing/2014/main" id="{924F0526-DAC1-F84C-AA38-601C06D4AF4B}"/>
              </a:ext>
            </a:extLst>
          </p:cNvPr>
          <p:cNvPicPr>
            <a:picLocks noChangeAspect="1"/>
          </p:cNvPicPr>
          <p:nvPr/>
        </p:nvPicPr>
        <p:blipFill>
          <a:blip r:embed="rId5"/>
          <a:stretch>
            <a:fillRect/>
          </a:stretch>
        </p:blipFill>
        <p:spPr>
          <a:xfrm>
            <a:off x="377464" y="2796075"/>
            <a:ext cx="3738947" cy="2997172"/>
          </a:xfrm>
          <a:prstGeom prst="rect">
            <a:avLst/>
          </a:prstGeom>
          <a:effectLst>
            <a:softEdge rad="101600"/>
          </a:effectLst>
          <a:scene3d>
            <a:camera prst="orthographicFront"/>
            <a:lightRig rig="threePt" dir="t"/>
          </a:scene3d>
          <a:sp3d>
            <a:bevelT w="101600" prst="riblet"/>
          </a:sp3d>
        </p:spPr>
      </p:pic>
      <p:pic>
        <p:nvPicPr>
          <p:cNvPr id="12" name="Image 11">
            <a:extLst>
              <a:ext uri="{FF2B5EF4-FFF2-40B4-BE49-F238E27FC236}">
                <a16:creationId xmlns:a16="http://schemas.microsoft.com/office/drawing/2014/main" id="{24CD5C73-C705-024D-A714-7999A4D3328B}"/>
              </a:ext>
            </a:extLst>
          </p:cNvPr>
          <p:cNvPicPr>
            <a:picLocks noChangeAspect="1"/>
          </p:cNvPicPr>
          <p:nvPr/>
        </p:nvPicPr>
        <p:blipFill>
          <a:blip r:embed="rId6"/>
          <a:stretch>
            <a:fillRect/>
          </a:stretch>
        </p:blipFill>
        <p:spPr>
          <a:xfrm>
            <a:off x="4421459" y="3698727"/>
            <a:ext cx="2030296" cy="2625383"/>
          </a:xfrm>
          <a:prstGeom prst="rect">
            <a:avLst/>
          </a:prstGeom>
          <a:effectLst>
            <a:softEdge rad="38100"/>
          </a:effectLst>
          <a:scene3d>
            <a:camera prst="orthographicFront"/>
            <a:lightRig rig="glow" dir="t"/>
          </a:scene3d>
          <a:sp3d>
            <a:bevelT prst="angle"/>
          </a:sp3d>
        </p:spPr>
      </p:pic>
    </p:spTree>
    <p:extLst>
      <p:ext uri="{BB962C8B-B14F-4D97-AF65-F5344CB8AC3E}">
        <p14:creationId xmlns:p14="http://schemas.microsoft.com/office/powerpoint/2010/main" val="1502571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596B47-866D-9942-826F-220D65F5F92B}"/>
              </a:ext>
            </a:extLst>
          </p:cNvPr>
          <p:cNvSpPr>
            <a:spLocks noGrp="1"/>
          </p:cNvSpPr>
          <p:nvPr>
            <p:ph type="title"/>
          </p:nvPr>
        </p:nvSpPr>
        <p:spPr/>
        <p:txBody>
          <a:bodyPr/>
          <a:lstStyle/>
          <a:p>
            <a:pPr algn="ctr"/>
            <a:r>
              <a:rPr lang="fr-FR" dirty="0"/>
              <a:t>Problème de Classification</a:t>
            </a:r>
            <a:br>
              <a:rPr lang="fr-FR" dirty="0"/>
            </a:br>
            <a:r>
              <a:rPr lang="fr-FR" dirty="0"/>
              <a:t> d’une image</a:t>
            </a:r>
          </a:p>
        </p:txBody>
      </p:sp>
      <p:sp>
        <p:nvSpPr>
          <p:cNvPr id="3" name="Espace réservé du contenu 2">
            <a:extLst>
              <a:ext uri="{FF2B5EF4-FFF2-40B4-BE49-F238E27FC236}">
                <a16:creationId xmlns:a16="http://schemas.microsoft.com/office/drawing/2014/main" id="{62CDBB0A-A31E-1E47-A98A-BD540CB476C4}"/>
              </a:ext>
            </a:extLst>
          </p:cNvPr>
          <p:cNvSpPr>
            <a:spLocks noGrp="1"/>
          </p:cNvSpPr>
          <p:nvPr>
            <p:ph idx="1"/>
          </p:nvPr>
        </p:nvSpPr>
        <p:spPr/>
        <p:txBody>
          <a:bodyPr>
            <a:normAutofit/>
          </a:bodyPr>
          <a:lstStyle/>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a:p>
            <a:endParaRPr lang="fr-FR" dirty="0"/>
          </a:p>
        </p:txBody>
      </p:sp>
      <p:pic>
        <p:nvPicPr>
          <p:cNvPr id="4" name="Image 3">
            <a:extLst>
              <a:ext uri="{FF2B5EF4-FFF2-40B4-BE49-F238E27FC236}">
                <a16:creationId xmlns:a16="http://schemas.microsoft.com/office/drawing/2014/main" id="{94F8A211-0028-3443-8064-86DDA0009579}"/>
              </a:ext>
            </a:extLst>
          </p:cNvPr>
          <p:cNvPicPr>
            <a:picLocks noChangeAspect="1"/>
          </p:cNvPicPr>
          <p:nvPr/>
        </p:nvPicPr>
        <p:blipFill>
          <a:blip r:embed="rId2"/>
          <a:stretch>
            <a:fillRect/>
          </a:stretch>
        </p:blipFill>
        <p:spPr>
          <a:xfrm>
            <a:off x="880946" y="2042860"/>
            <a:ext cx="3323385" cy="4098839"/>
          </a:xfrm>
          <a:prstGeom prst="rect">
            <a:avLst/>
          </a:prstGeom>
          <a:scene3d>
            <a:camera prst="orthographicFront"/>
            <a:lightRig rig="threePt" dir="t"/>
          </a:scene3d>
          <a:sp3d>
            <a:bevelT prst="convex"/>
          </a:sp3d>
        </p:spPr>
      </p:pic>
      <p:sp>
        <p:nvSpPr>
          <p:cNvPr id="5" name="ZoneTexte 4">
            <a:extLst>
              <a:ext uri="{FF2B5EF4-FFF2-40B4-BE49-F238E27FC236}">
                <a16:creationId xmlns:a16="http://schemas.microsoft.com/office/drawing/2014/main" id="{243692F5-C8D1-AE45-95E6-98D395DC7E62}"/>
              </a:ext>
            </a:extLst>
          </p:cNvPr>
          <p:cNvSpPr txBox="1"/>
          <p:nvPr/>
        </p:nvSpPr>
        <p:spPr>
          <a:xfrm>
            <a:off x="5061542" y="2042860"/>
            <a:ext cx="6516029" cy="923330"/>
          </a:xfrm>
          <a:prstGeom prst="rect">
            <a:avLst/>
          </a:prstGeom>
          <a:noFill/>
        </p:spPr>
        <p:txBody>
          <a:bodyPr wrap="square" rtlCol="0">
            <a:spAutoFit/>
          </a:bodyPr>
          <a:lstStyle/>
          <a:p>
            <a:r>
              <a:rPr lang="fr-FR" dirty="0"/>
              <a:t>Des ordinateurs très performant capables de générer de fausses peintures qui pourrais induire en erreur des experts en art </a:t>
            </a:r>
          </a:p>
        </p:txBody>
      </p:sp>
      <p:pic>
        <p:nvPicPr>
          <p:cNvPr id="6" name="Image 5">
            <a:extLst>
              <a:ext uri="{FF2B5EF4-FFF2-40B4-BE49-F238E27FC236}">
                <a16:creationId xmlns:a16="http://schemas.microsoft.com/office/drawing/2014/main" id="{22CFD521-0925-8241-8178-35BD2F858DF8}"/>
              </a:ext>
            </a:extLst>
          </p:cNvPr>
          <p:cNvPicPr>
            <a:picLocks noChangeAspect="1"/>
          </p:cNvPicPr>
          <p:nvPr/>
        </p:nvPicPr>
        <p:blipFill rotWithShape="1">
          <a:blip r:embed="rId3"/>
          <a:srcRect l="22944" t="-58" r="25086"/>
          <a:stretch/>
        </p:blipFill>
        <p:spPr>
          <a:xfrm>
            <a:off x="7414077" y="3152800"/>
            <a:ext cx="2744502" cy="2774104"/>
          </a:xfrm>
          <a:prstGeom prst="rect">
            <a:avLst/>
          </a:prstGeom>
          <a:effectLst>
            <a:glow>
              <a:schemeClr val="accent1">
                <a:alpha val="40000"/>
              </a:schemeClr>
            </a:glow>
            <a:reflection stA="11000" endPos="65000" dist="50800" dir="5400000" sy="-100000" algn="bl" rotWithShape="0"/>
            <a:softEdge rad="50800"/>
          </a:effectLst>
          <a:scene3d>
            <a:camera prst="orthographicFront"/>
            <a:lightRig rig="threePt" dir="t"/>
          </a:scene3d>
          <a:sp3d>
            <a:bevelT w="114300" prst="artDeco"/>
          </a:sp3d>
        </p:spPr>
      </p:pic>
    </p:spTree>
    <p:extLst>
      <p:ext uri="{BB962C8B-B14F-4D97-AF65-F5344CB8AC3E}">
        <p14:creationId xmlns:p14="http://schemas.microsoft.com/office/powerpoint/2010/main" val="798118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E08A2D-D955-C34B-9199-0075D45798F8}"/>
              </a:ext>
            </a:extLst>
          </p:cNvPr>
          <p:cNvSpPr>
            <a:spLocks noGrp="1"/>
          </p:cNvSpPr>
          <p:nvPr>
            <p:ph type="title"/>
          </p:nvPr>
        </p:nvSpPr>
        <p:spPr/>
        <p:txBody>
          <a:bodyPr/>
          <a:lstStyle/>
          <a:p>
            <a:pPr algn="ctr"/>
            <a:r>
              <a:rPr lang="fr-FR" dirty="0"/>
              <a:t>Données à notre disposition</a:t>
            </a:r>
          </a:p>
        </p:txBody>
      </p:sp>
      <p:sp>
        <p:nvSpPr>
          <p:cNvPr id="3" name="Espace réservé du contenu 2">
            <a:extLst>
              <a:ext uri="{FF2B5EF4-FFF2-40B4-BE49-F238E27FC236}">
                <a16:creationId xmlns:a16="http://schemas.microsoft.com/office/drawing/2014/main" id="{806466AC-9B70-8A4C-943A-A36034AB14FF}"/>
              </a:ext>
            </a:extLst>
          </p:cNvPr>
          <p:cNvSpPr>
            <a:spLocks noGrp="1"/>
          </p:cNvSpPr>
          <p:nvPr>
            <p:ph idx="1"/>
          </p:nvPr>
        </p:nvSpPr>
        <p:spPr/>
        <p:txBody>
          <a:bodyPr/>
          <a:lstStyle/>
          <a:p>
            <a:r>
              <a:rPr lang="fr-FR" dirty="0"/>
              <a:t>90 000 images preprocessées dont 66 000 images d’entrainement et 19 000 de validation et de test.</a:t>
            </a:r>
          </a:p>
          <a:p>
            <a:pPr marL="0" indent="0">
              <a:buNone/>
            </a:pPr>
            <a:endParaRPr lang="fr-FR" dirty="0"/>
          </a:p>
          <a:p>
            <a:r>
              <a:rPr lang="fr-FR" dirty="0"/>
              <a:t>2 classes sur le </a:t>
            </a:r>
            <a:r>
              <a:rPr lang="fr-FR" dirty="0" err="1"/>
              <a:t>dataset</a:t>
            </a:r>
            <a:r>
              <a:rPr lang="fr-FR" dirty="0"/>
              <a:t> :  Vraies(1) et Fausses peintures(0)</a:t>
            </a:r>
          </a:p>
          <a:p>
            <a:pPr marL="0" indent="0">
              <a:buNone/>
            </a:pPr>
            <a:endParaRPr lang="fr-FR" dirty="0"/>
          </a:p>
          <a:p>
            <a:r>
              <a:rPr lang="fr-FR" dirty="0"/>
              <a:t>200 features par image</a:t>
            </a:r>
          </a:p>
          <a:p>
            <a:endParaRPr lang="fr-FR" dirty="0"/>
          </a:p>
        </p:txBody>
      </p:sp>
    </p:spTree>
    <p:extLst>
      <p:ext uri="{BB962C8B-B14F-4D97-AF65-F5344CB8AC3E}">
        <p14:creationId xmlns:p14="http://schemas.microsoft.com/office/powerpoint/2010/main" val="3052776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B0917A-FC3E-1F46-BD47-1230862BC425}"/>
              </a:ext>
            </a:extLst>
          </p:cNvPr>
          <p:cNvSpPr>
            <a:spLocks noGrp="1"/>
          </p:cNvSpPr>
          <p:nvPr>
            <p:ph type="title"/>
          </p:nvPr>
        </p:nvSpPr>
        <p:spPr/>
        <p:txBody>
          <a:bodyPr/>
          <a:lstStyle/>
          <a:p>
            <a:pPr algn="ctr"/>
            <a:r>
              <a:rPr lang="fr-FR" dirty="0"/>
              <a:t>Objectif: Détection de fausses peintures </a:t>
            </a:r>
          </a:p>
        </p:txBody>
      </p:sp>
      <p:sp>
        <p:nvSpPr>
          <p:cNvPr id="3" name="Espace réservé du contenu 2">
            <a:extLst>
              <a:ext uri="{FF2B5EF4-FFF2-40B4-BE49-F238E27FC236}">
                <a16:creationId xmlns:a16="http://schemas.microsoft.com/office/drawing/2014/main" id="{292A31F0-6A38-D94B-ACED-23071848D38A}"/>
              </a:ext>
            </a:extLst>
          </p:cNvPr>
          <p:cNvSpPr>
            <a:spLocks noGrp="1"/>
          </p:cNvSpPr>
          <p:nvPr>
            <p:ph idx="1"/>
          </p:nvPr>
        </p:nvSpPr>
        <p:spPr/>
        <p:txBody>
          <a:bodyPr/>
          <a:lstStyle/>
          <a:p>
            <a:r>
              <a:rPr lang="fr-FR" dirty="0"/>
              <a:t>Score de notre </a:t>
            </a:r>
            <a:r>
              <a:rPr lang="fr-FR" dirty="0" err="1"/>
              <a:t>classifieur</a:t>
            </a:r>
            <a:r>
              <a:rPr lang="fr-FR" dirty="0"/>
              <a:t> par </a:t>
            </a:r>
            <a:r>
              <a:rPr lang="fr-FR" dirty="0" err="1"/>
              <a:t>défault</a:t>
            </a:r>
            <a:r>
              <a:rPr lang="fr-FR" dirty="0"/>
              <a:t> : 0.717</a:t>
            </a:r>
          </a:p>
          <a:p>
            <a:pPr marL="0" indent="0">
              <a:buNone/>
            </a:pPr>
            <a:endParaRPr lang="fr-FR" dirty="0"/>
          </a:p>
          <a:p>
            <a:r>
              <a:rPr lang="fr-FR" dirty="0"/>
              <a:t>Détecter les peintures générées artificiellement et </a:t>
            </a:r>
            <a:r>
              <a:rPr lang="fr-FR" dirty="0" err="1"/>
              <a:t>améloirer</a:t>
            </a:r>
            <a:r>
              <a:rPr lang="fr-FR" dirty="0"/>
              <a:t> notre score par </a:t>
            </a:r>
            <a:r>
              <a:rPr lang="fr-FR" dirty="0" err="1"/>
              <a:t>défault</a:t>
            </a:r>
            <a:r>
              <a:rPr lang="fr-FR" dirty="0"/>
              <a:t> .</a:t>
            </a:r>
          </a:p>
          <a:p>
            <a:r>
              <a:rPr lang="fr-FR" dirty="0"/>
              <a:t>Pour cela on va tester différents </a:t>
            </a:r>
            <a:r>
              <a:rPr lang="fr-FR" dirty="0" err="1"/>
              <a:t>classifieurs</a:t>
            </a:r>
            <a:r>
              <a:rPr lang="fr-FR" dirty="0"/>
              <a:t> et changer leurs hyper paramètres</a:t>
            </a:r>
          </a:p>
          <a:p>
            <a:endParaRPr lang="fr-FR" dirty="0"/>
          </a:p>
        </p:txBody>
      </p:sp>
    </p:spTree>
    <p:extLst>
      <p:ext uri="{BB962C8B-B14F-4D97-AF65-F5344CB8AC3E}">
        <p14:creationId xmlns:p14="http://schemas.microsoft.com/office/powerpoint/2010/main" val="2951217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334172-823A-CA46-8241-18D9F78A63D1}"/>
              </a:ext>
            </a:extLst>
          </p:cNvPr>
          <p:cNvSpPr>
            <a:spLocks noGrp="1"/>
          </p:cNvSpPr>
          <p:nvPr>
            <p:ph type="title"/>
          </p:nvPr>
        </p:nvSpPr>
        <p:spPr/>
        <p:txBody>
          <a:bodyPr/>
          <a:lstStyle/>
          <a:p>
            <a:pPr algn="ctr"/>
            <a:r>
              <a:rPr lang="fr-FR" dirty="0"/>
              <a:t>3 modules a notre disposition</a:t>
            </a:r>
          </a:p>
        </p:txBody>
      </p:sp>
      <p:sp>
        <p:nvSpPr>
          <p:cNvPr id="3" name="Espace réservé du contenu 2">
            <a:extLst>
              <a:ext uri="{FF2B5EF4-FFF2-40B4-BE49-F238E27FC236}">
                <a16:creationId xmlns:a16="http://schemas.microsoft.com/office/drawing/2014/main" id="{23CE33FF-D127-064F-A45C-D671A3BF3CD8}"/>
              </a:ext>
            </a:extLst>
          </p:cNvPr>
          <p:cNvSpPr>
            <a:spLocks noGrp="1"/>
          </p:cNvSpPr>
          <p:nvPr>
            <p:ph idx="1"/>
          </p:nvPr>
        </p:nvSpPr>
        <p:spPr/>
        <p:txBody>
          <a:bodyPr/>
          <a:lstStyle/>
          <a:p>
            <a:r>
              <a:rPr lang="fr-FR" dirty="0" err="1"/>
              <a:t>Preprocessing</a:t>
            </a:r>
            <a:r>
              <a:rPr lang="fr-FR" dirty="0"/>
              <a:t> : Dans notre cas la réduction des dimensions (features) de nos images pour permettre un apprentissage plus rapide des hyper paramètres de notre </a:t>
            </a:r>
            <a:r>
              <a:rPr lang="fr-FR" dirty="0" err="1"/>
              <a:t>classifieur</a:t>
            </a:r>
            <a:r>
              <a:rPr lang="fr-FR" dirty="0"/>
              <a:t>.</a:t>
            </a:r>
          </a:p>
          <a:p>
            <a:r>
              <a:rPr lang="fr-FR" dirty="0" err="1"/>
              <a:t>Prediction</a:t>
            </a:r>
            <a:r>
              <a:rPr lang="fr-FR" dirty="0"/>
              <a:t> : C’est ce  modèle qui est notre principal atout car il va permettre la classification de nos données dans sa classe respective Notre modèle sera donc un </a:t>
            </a:r>
            <a:r>
              <a:rPr lang="fr-FR" dirty="0" err="1"/>
              <a:t>classifieur</a:t>
            </a:r>
            <a:r>
              <a:rPr lang="fr-FR" dirty="0"/>
              <a:t> binaire pour  prédire si la peinture est vraie ou non. On testera plusieurs modèles de classifications ainsi que différentes valeurs pour les hyper paramètres  pour obtenir le résultat le plus convaincant.</a:t>
            </a:r>
          </a:p>
          <a:p>
            <a:r>
              <a:rPr lang="fr-FR" dirty="0"/>
              <a:t>Visualisation : Consiste à représenter les données de façon à ce qu’elles soient plus facilement compréhensible par une personne en sélectionnant les informations utiles.</a:t>
            </a:r>
          </a:p>
        </p:txBody>
      </p:sp>
    </p:spTree>
    <p:extLst>
      <p:ext uri="{BB962C8B-B14F-4D97-AF65-F5344CB8AC3E}">
        <p14:creationId xmlns:p14="http://schemas.microsoft.com/office/powerpoint/2010/main" val="1022433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B2A73A-DAB9-9F4C-BC98-3E9B0996E888}"/>
              </a:ext>
            </a:extLst>
          </p:cNvPr>
          <p:cNvSpPr>
            <a:spLocks noGrp="1"/>
          </p:cNvSpPr>
          <p:nvPr>
            <p:ph type="title"/>
          </p:nvPr>
        </p:nvSpPr>
        <p:spPr/>
        <p:txBody>
          <a:bodyPr/>
          <a:lstStyle/>
          <a:p>
            <a:pPr algn="ctr"/>
            <a:r>
              <a:rPr lang="fr-FR" dirty="0"/>
              <a:t>Algorithme et </a:t>
            </a:r>
            <a:r>
              <a:rPr lang="fr-FR" dirty="0" err="1"/>
              <a:t>pseudo-code</a:t>
            </a:r>
            <a:r>
              <a:rPr lang="fr-FR" dirty="0"/>
              <a:t> </a:t>
            </a:r>
            <a:r>
              <a:rPr lang="fr-FR" dirty="0" err="1"/>
              <a:t>Preprocessing</a:t>
            </a:r>
            <a:endParaRPr lang="fr-FR" dirty="0"/>
          </a:p>
        </p:txBody>
      </p:sp>
      <p:sp>
        <p:nvSpPr>
          <p:cNvPr id="3" name="Espace réservé du contenu 2">
            <a:extLst>
              <a:ext uri="{FF2B5EF4-FFF2-40B4-BE49-F238E27FC236}">
                <a16:creationId xmlns:a16="http://schemas.microsoft.com/office/drawing/2014/main" id="{E7B67C35-C618-B44C-A799-DD89E8A51E64}"/>
              </a:ext>
            </a:extLst>
          </p:cNvPr>
          <p:cNvSpPr>
            <a:spLocks noGrp="1"/>
          </p:cNvSpPr>
          <p:nvPr>
            <p:ph idx="1"/>
          </p:nvPr>
        </p:nvSpPr>
        <p:spPr/>
        <p:txBody>
          <a:bodyPr/>
          <a:lstStyle/>
          <a:p>
            <a:r>
              <a:rPr lang="fr-FR" dirty="0"/>
              <a:t>Utilisation de l’algorithme PCA pour la </a:t>
            </a:r>
            <a:r>
              <a:rPr lang="fr-FR" dirty="0" err="1"/>
              <a:t>reduction</a:t>
            </a:r>
            <a:r>
              <a:rPr lang="fr-FR" dirty="0"/>
              <a:t> des dimensions (passage de 200 à 100 features)</a:t>
            </a:r>
          </a:p>
          <a:p>
            <a:r>
              <a:rPr lang="fr-FR" dirty="0" err="1"/>
              <a:t>Utilsation</a:t>
            </a:r>
            <a:r>
              <a:rPr lang="fr-FR" dirty="0"/>
              <a:t> de Pipeline qui va nous permettre de lier la classification au </a:t>
            </a:r>
            <a:r>
              <a:rPr lang="fr-FR" dirty="0" err="1"/>
              <a:t>preprocessing</a:t>
            </a:r>
            <a:endParaRPr lang="fr-FR" dirty="0"/>
          </a:p>
        </p:txBody>
      </p:sp>
      <p:pic>
        <p:nvPicPr>
          <p:cNvPr id="7" name="Image 6">
            <a:extLst>
              <a:ext uri="{FF2B5EF4-FFF2-40B4-BE49-F238E27FC236}">
                <a16:creationId xmlns:a16="http://schemas.microsoft.com/office/drawing/2014/main" id="{A7C97BE2-22AC-2940-84CF-7A8BB71D3E01}"/>
              </a:ext>
            </a:extLst>
          </p:cNvPr>
          <p:cNvPicPr>
            <a:picLocks noChangeAspect="1"/>
          </p:cNvPicPr>
          <p:nvPr/>
        </p:nvPicPr>
        <p:blipFill>
          <a:blip r:embed="rId2"/>
          <a:stretch>
            <a:fillRect/>
          </a:stretch>
        </p:blipFill>
        <p:spPr>
          <a:xfrm>
            <a:off x="1105916" y="3598795"/>
            <a:ext cx="9510808" cy="3058483"/>
          </a:xfrm>
          <a:prstGeom prst="rect">
            <a:avLst/>
          </a:prstGeom>
        </p:spPr>
      </p:pic>
    </p:spTree>
    <p:extLst>
      <p:ext uri="{BB962C8B-B14F-4D97-AF65-F5344CB8AC3E}">
        <p14:creationId xmlns:p14="http://schemas.microsoft.com/office/powerpoint/2010/main" val="1206606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CA4F0DD-0744-DC4F-9567-7F5DC224C40B}"/>
              </a:ext>
            </a:extLst>
          </p:cNvPr>
          <p:cNvSpPr>
            <a:spLocks noGrp="1"/>
          </p:cNvSpPr>
          <p:nvPr>
            <p:ph type="title"/>
          </p:nvPr>
        </p:nvSpPr>
        <p:spPr/>
        <p:txBody>
          <a:bodyPr/>
          <a:lstStyle/>
          <a:p>
            <a:pPr algn="ctr"/>
            <a:r>
              <a:rPr lang="fr-FR" dirty="0"/>
              <a:t>Algorithme et </a:t>
            </a:r>
            <a:r>
              <a:rPr lang="fr-FR" dirty="0" err="1"/>
              <a:t>pseudo-code</a:t>
            </a:r>
            <a:r>
              <a:rPr lang="fr-FR" dirty="0"/>
              <a:t> </a:t>
            </a:r>
            <a:r>
              <a:rPr lang="fr-FR" dirty="0" err="1"/>
              <a:t>Classifieur</a:t>
            </a:r>
            <a:endParaRPr lang="fr-FR" dirty="0"/>
          </a:p>
        </p:txBody>
      </p:sp>
      <p:sp>
        <p:nvSpPr>
          <p:cNvPr id="3" name="Espace réservé du contenu 2">
            <a:extLst>
              <a:ext uri="{FF2B5EF4-FFF2-40B4-BE49-F238E27FC236}">
                <a16:creationId xmlns:a16="http://schemas.microsoft.com/office/drawing/2014/main" id="{64EBAFE3-0172-504B-BF0B-14EA84631745}"/>
              </a:ext>
            </a:extLst>
          </p:cNvPr>
          <p:cNvSpPr>
            <a:spLocks noGrp="1"/>
          </p:cNvSpPr>
          <p:nvPr>
            <p:ph idx="1"/>
          </p:nvPr>
        </p:nvSpPr>
        <p:spPr/>
        <p:txBody>
          <a:bodyPr/>
          <a:lstStyle/>
          <a:p>
            <a:r>
              <a:rPr lang="fr-FR" dirty="0"/>
              <a:t>Différentes méthodes de classifications testées (</a:t>
            </a:r>
            <a:r>
              <a:rPr lang="fr-FR" dirty="0" err="1"/>
              <a:t>Logic</a:t>
            </a:r>
            <a:r>
              <a:rPr lang="fr-FR" dirty="0"/>
              <a:t> </a:t>
            </a:r>
            <a:r>
              <a:rPr lang="fr-FR" dirty="0" err="1"/>
              <a:t>regression</a:t>
            </a:r>
            <a:r>
              <a:rPr lang="fr-FR" dirty="0"/>
              <a:t>, </a:t>
            </a:r>
            <a:r>
              <a:rPr lang="fr-FR" dirty="0" err="1"/>
              <a:t>Gaussian</a:t>
            </a:r>
            <a:r>
              <a:rPr lang="fr-FR" dirty="0"/>
              <a:t> </a:t>
            </a:r>
            <a:r>
              <a:rPr lang="fr-FR" dirty="0" err="1"/>
              <a:t>Naives</a:t>
            </a:r>
            <a:r>
              <a:rPr lang="fr-FR" dirty="0"/>
              <a:t> Bayes,  Gradient </a:t>
            </a:r>
            <a:r>
              <a:rPr lang="fr-FR" dirty="0" err="1"/>
              <a:t>Boosting</a:t>
            </a:r>
            <a:r>
              <a:rPr lang="fr-FR" dirty="0"/>
              <a:t>, </a:t>
            </a:r>
            <a:r>
              <a:rPr lang="fr-FR" dirty="0" err="1"/>
              <a:t>Decision</a:t>
            </a:r>
            <a:r>
              <a:rPr lang="fr-FR" dirty="0"/>
              <a:t> </a:t>
            </a:r>
            <a:r>
              <a:rPr lang="fr-FR" dirty="0" err="1"/>
              <a:t>Tree</a:t>
            </a:r>
            <a:r>
              <a:rPr lang="fr-FR" dirty="0"/>
              <a:t>, </a:t>
            </a:r>
            <a:r>
              <a:rPr lang="fr-FR" dirty="0" err="1"/>
              <a:t>Random</a:t>
            </a:r>
            <a:r>
              <a:rPr lang="fr-FR" dirty="0"/>
              <a:t> Forest et Multi Layer Perceptron).</a:t>
            </a:r>
          </a:p>
          <a:p>
            <a:r>
              <a:rPr lang="fr-FR" dirty="0"/>
              <a:t>Exemple d’application de </a:t>
            </a:r>
            <a:r>
              <a:rPr lang="fr-FR" dirty="0" err="1"/>
              <a:t>classifieur</a:t>
            </a:r>
            <a:r>
              <a:rPr lang="fr-FR" dirty="0"/>
              <a:t> avec différentes valeurs pour les hyper paramètres.</a:t>
            </a:r>
          </a:p>
        </p:txBody>
      </p:sp>
      <p:pic>
        <p:nvPicPr>
          <p:cNvPr id="6" name="Image 5">
            <a:extLst>
              <a:ext uri="{FF2B5EF4-FFF2-40B4-BE49-F238E27FC236}">
                <a16:creationId xmlns:a16="http://schemas.microsoft.com/office/drawing/2014/main" id="{D4A5C5E3-D4F7-D34E-B174-3F018FC577F2}"/>
              </a:ext>
            </a:extLst>
          </p:cNvPr>
          <p:cNvPicPr>
            <a:picLocks noChangeAspect="1"/>
          </p:cNvPicPr>
          <p:nvPr/>
        </p:nvPicPr>
        <p:blipFill>
          <a:blip r:embed="rId2"/>
          <a:stretch>
            <a:fillRect/>
          </a:stretch>
        </p:blipFill>
        <p:spPr>
          <a:xfrm>
            <a:off x="334460" y="4304371"/>
            <a:ext cx="11458530" cy="769434"/>
          </a:xfrm>
          <a:prstGeom prst="rect">
            <a:avLst/>
          </a:prstGeom>
        </p:spPr>
      </p:pic>
    </p:spTree>
    <p:extLst>
      <p:ext uri="{BB962C8B-B14F-4D97-AF65-F5344CB8AC3E}">
        <p14:creationId xmlns:p14="http://schemas.microsoft.com/office/powerpoint/2010/main" val="3203712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EA97F3-4D22-E94C-B332-3B167EBFA421}"/>
              </a:ext>
            </a:extLst>
          </p:cNvPr>
          <p:cNvSpPr>
            <a:spLocks noGrp="1"/>
          </p:cNvSpPr>
          <p:nvPr>
            <p:ph type="title"/>
          </p:nvPr>
        </p:nvSpPr>
        <p:spPr/>
        <p:txBody>
          <a:bodyPr/>
          <a:lstStyle/>
          <a:p>
            <a:pPr algn="ctr"/>
            <a:r>
              <a:rPr lang="fr-FR" dirty="0"/>
              <a:t>Résultats obtenus</a:t>
            </a:r>
          </a:p>
        </p:txBody>
      </p:sp>
      <p:graphicFrame>
        <p:nvGraphicFramePr>
          <p:cNvPr id="4" name="Espace réservé du contenu 3">
            <a:extLst>
              <a:ext uri="{FF2B5EF4-FFF2-40B4-BE49-F238E27FC236}">
                <a16:creationId xmlns:a16="http://schemas.microsoft.com/office/drawing/2014/main" id="{15A38D8F-6E69-0441-BCD6-8D23C2A25B95}"/>
              </a:ext>
            </a:extLst>
          </p:cNvPr>
          <p:cNvGraphicFramePr>
            <a:graphicFrameLocks noGrp="1"/>
          </p:cNvGraphicFramePr>
          <p:nvPr>
            <p:ph idx="1"/>
            <p:extLst>
              <p:ext uri="{D42A27DB-BD31-4B8C-83A1-F6EECF244321}">
                <p14:modId xmlns:p14="http://schemas.microsoft.com/office/powerpoint/2010/main" val="1390529463"/>
              </p:ext>
            </p:extLst>
          </p:nvPr>
        </p:nvGraphicFramePr>
        <p:xfrm>
          <a:off x="2341471" y="2653788"/>
          <a:ext cx="7181671" cy="2577323"/>
        </p:xfrm>
        <a:graphic>
          <a:graphicData uri="http://schemas.openxmlformats.org/drawingml/2006/table">
            <a:tbl>
              <a:tblPr>
                <a:tableStyleId>{5C22544A-7EE6-4342-B048-85BDC9FD1C3A}</a:tableStyleId>
              </a:tblPr>
              <a:tblGrid>
                <a:gridCol w="1488758">
                  <a:extLst>
                    <a:ext uri="{9D8B030D-6E8A-4147-A177-3AD203B41FA5}">
                      <a16:colId xmlns:a16="http://schemas.microsoft.com/office/drawing/2014/main" val="2824341581"/>
                    </a:ext>
                  </a:extLst>
                </a:gridCol>
                <a:gridCol w="1353880">
                  <a:extLst>
                    <a:ext uri="{9D8B030D-6E8A-4147-A177-3AD203B41FA5}">
                      <a16:colId xmlns:a16="http://schemas.microsoft.com/office/drawing/2014/main" val="2463658621"/>
                    </a:ext>
                  </a:extLst>
                </a:gridCol>
                <a:gridCol w="1496394">
                  <a:extLst>
                    <a:ext uri="{9D8B030D-6E8A-4147-A177-3AD203B41FA5}">
                      <a16:colId xmlns:a16="http://schemas.microsoft.com/office/drawing/2014/main" val="3544865692"/>
                    </a:ext>
                  </a:extLst>
                </a:gridCol>
                <a:gridCol w="1170648">
                  <a:extLst>
                    <a:ext uri="{9D8B030D-6E8A-4147-A177-3AD203B41FA5}">
                      <a16:colId xmlns:a16="http://schemas.microsoft.com/office/drawing/2014/main" val="3204815972"/>
                    </a:ext>
                  </a:extLst>
                </a:gridCol>
                <a:gridCol w="1671991">
                  <a:extLst>
                    <a:ext uri="{9D8B030D-6E8A-4147-A177-3AD203B41FA5}">
                      <a16:colId xmlns:a16="http://schemas.microsoft.com/office/drawing/2014/main" val="92134231"/>
                    </a:ext>
                  </a:extLst>
                </a:gridCol>
              </a:tblGrid>
              <a:tr h="321692">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2496615328"/>
                  </a:ext>
                </a:extLst>
              </a:tr>
              <a:tr h="321692">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Modèle de prédiction</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err="1">
                          <a:effectLst/>
                        </a:rPr>
                        <a:t>Logic</a:t>
                      </a:r>
                      <a:r>
                        <a:rPr lang="fr-FR" sz="1200" u="none" strike="noStrike" dirty="0">
                          <a:effectLst/>
                        </a:rPr>
                        <a:t> </a:t>
                      </a:r>
                      <a:r>
                        <a:rPr lang="fr-FR" sz="1200" u="none" strike="noStrike" dirty="0" err="1">
                          <a:effectLst/>
                        </a:rPr>
                        <a:t>regression</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r>
                        <a:rPr lang="fr-FR" sz="1200" u="none" strike="noStrike">
                          <a:effectLst/>
                        </a:rPr>
                        <a:t>Gradient Boosting</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Multi Layer Perceptron</a:t>
                      </a:r>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4004025149"/>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Training</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0,81</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0,9173</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0,99</a:t>
                      </a:r>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685448941"/>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Cross Validation</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0,78</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0,83</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0,93</a:t>
                      </a:r>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1483041933"/>
                  </a:ext>
                </a:extLst>
              </a:tr>
              <a:tr h="203879">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Codalab</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a:effectLst/>
                        </a:rPr>
                        <a:t>0,717</a:t>
                      </a:r>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200" u="none" strike="noStrike" dirty="0">
                          <a:effectLst/>
                        </a:rPr>
                        <a:t>0,746</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r>
                        <a:rPr lang="fr-FR" sz="1200" u="none" strike="noStrike">
                          <a:effectLst/>
                        </a:rPr>
                        <a:t>0,858</a:t>
                      </a:r>
                      <a:endParaRPr lang="fr-FR" sz="1200" b="0" i="0" u="none" strike="noStrike">
                        <a:solidFill>
                          <a:srgbClr val="000000"/>
                        </a:solidFill>
                        <a:effectLst/>
                        <a:latin typeface="Liberation Sans"/>
                      </a:endParaRPr>
                    </a:p>
                  </a:txBody>
                  <a:tcPr marL="9518" marR="9518" marT="9518" marB="0" anchor="b"/>
                </a:tc>
                <a:extLst>
                  <a:ext uri="{0D108BD9-81ED-4DB2-BD59-A6C34878D82A}">
                    <a16:rowId xmlns:a16="http://schemas.microsoft.com/office/drawing/2014/main" val="1651193452"/>
                  </a:ext>
                </a:extLst>
              </a:tr>
              <a:tr h="165727">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dirty="0">
                        <a:solidFill>
                          <a:srgbClr val="000000"/>
                        </a:solidFill>
                        <a:effectLst/>
                        <a:latin typeface="Liberation Sans"/>
                      </a:endParaRPr>
                    </a:p>
                  </a:txBody>
                  <a:tcPr marL="9518" marR="9518" marT="9518" marB="0" anchor="b"/>
                </a:tc>
                <a:extLst>
                  <a:ext uri="{0D108BD9-81ED-4DB2-BD59-A6C34878D82A}">
                    <a16:rowId xmlns:a16="http://schemas.microsoft.com/office/drawing/2014/main" val="1341212102"/>
                  </a:ext>
                </a:extLst>
              </a:tr>
              <a:tr h="927663">
                <a:tc>
                  <a:txBody>
                    <a:bodyPr/>
                    <a:lstStyle/>
                    <a:p>
                      <a:pPr algn="ctr" fontAlgn="b"/>
                      <a:r>
                        <a:rPr lang="fr-FR" sz="1200" u="none" strike="noStrike" dirty="0">
                          <a:effectLst/>
                        </a:rPr>
                        <a:t>lien des modèles</a:t>
                      </a:r>
                      <a:endParaRPr lang="fr-FR" sz="1200" b="0" i="0" u="none" strike="noStrike" dirty="0">
                        <a:solidFill>
                          <a:srgbClr val="000000"/>
                        </a:solidFill>
                        <a:effectLst/>
                        <a:latin typeface="Liberation Sans"/>
                      </a:endParaRPr>
                    </a:p>
                  </a:txBody>
                  <a:tcPr marL="9518" marR="9518" marT="9518" marB="0" anchor="b"/>
                </a:tc>
                <a:tc>
                  <a:txBody>
                    <a:bodyPr/>
                    <a:lstStyle/>
                    <a:p>
                      <a:pPr algn="ctr" fontAlgn="b"/>
                      <a:endParaRPr lang="fr-FR" sz="1200" b="0" i="0" u="none" strike="noStrike">
                        <a:solidFill>
                          <a:srgbClr val="000000"/>
                        </a:solidFill>
                        <a:effectLst/>
                        <a:latin typeface="Liberation Sans"/>
                      </a:endParaRPr>
                    </a:p>
                  </a:txBody>
                  <a:tcPr marL="9518" marR="9518" marT="9518" marB="0" anchor="b"/>
                </a:tc>
                <a:tc>
                  <a:txBody>
                    <a:bodyPr/>
                    <a:lstStyle/>
                    <a:p>
                      <a:pPr algn="ctr" fontAlgn="b"/>
                      <a:r>
                        <a:rPr lang="fr-FR" sz="1000" u="none" strike="noStrike" dirty="0">
                          <a:effectLst/>
                          <a:hlinkClick r:id="rId2"/>
                        </a:rPr>
                        <a:t>https://scikit-learn.org/stable/modules/generated/sklearn.linear_model.LogisticRegression.html#sklearn.linear_model.LogisticRegression</a:t>
                      </a:r>
                      <a:endParaRPr lang="fr-FR" sz="1000" b="0" i="0" u="none" strike="noStrike" dirty="0">
                        <a:solidFill>
                          <a:srgbClr val="000000"/>
                        </a:solidFill>
                        <a:effectLst/>
                        <a:latin typeface="Liberation Serif"/>
                      </a:endParaRPr>
                    </a:p>
                  </a:txBody>
                  <a:tcPr marL="9518" marR="9518" marT="9518" marB="0" anchor="b"/>
                </a:tc>
                <a:tc>
                  <a:txBody>
                    <a:bodyPr/>
                    <a:lstStyle/>
                    <a:p>
                      <a:pPr algn="ctr" fontAlgn="b"/>
                      <a:r>
                        <a:rPr lang="fr-FR" sz="1000" u="none" strike="noStrike" dirty="0">
                          <a:effectLst/>
                          <a:hlinkClick r:id="rId3"/>
                        </a:rPr>
                        <a:t>https://scikit-learn.org/stable/modules/ensemble.html#classification</a:t>
                      </a:r>
                      <a:endParaRPr lang="fr-FR" sz="1000" b="0" i="0" u="none" strike="noStrike" dirty="0">
                        <a:solidFill>
                          <a:srgbClr val="000000"/>
                        </a:solidFill>
                        <a:effectLst/>
                        <a:latin typeface="Liberation Serif"/>
                      </a:endParaRPr>
                    </a:p>
                  </a:txBody>
                  <a:tcPr marL="9518" marR="9518" marT="9518" marB="0" anchor="b"/>
                </a:tc>
                <a:tc>
                  <a:txBody>
                    <a:bodyPr/>
                    <a:lstStyle/>
                    <a:p>
                      <a:pPr algn="ctr" fontAlgn="b"/>
                      <a:r>
                        <a:rPr lang="fr-FR" sz="1000" u="none" strike="noStrike" dirty="0">
                          <a:effectLst/>
                          <a:hlinkClick r:id="rId4"/>
                        </a:rPr>
                        <a:t>https://scikit-learn.org/stable/modules/neural_networks_supervised.html#classification</a:t>
                      </a:r>
                      <a:endParaRPr lang="fr-FR" sz="1000" b="0" i="0" u="none" strike="noStrike" dirty="0">
                        <a:solidFill>
                          <a:srgbClr val="000000"/>
                        </a:solidFill>
                        <a:effectLst/>
                        <a:latin typeface="Liberation Serif"/>
                      </a:endParaRPr>
                    </a:p>
                  </a:txBody>
                  <a:tcPr marL="9518" marR="9518" marT="9518" marB="0" anchor="b"/>
                </a:tc>
                <a:extLst>
                  <a:ext uri="{0D108BD9-81ED-4DB2-BD59-A6C34878D82A}">
                    <a16:rowId xmlns:a16="http://schemas.microsoft.com/office/drawing/2014/main" val="3050581302"/>
                  </a:ext>
                </a:extLst>
              </a:tr>
            </a:tbl>
          </a:graphicData>
        </a:graphic>
      </p:graphicFrame>
      <p:sp>
        <p:nvSpPr>
          <p:cNvPr id="5" name="ZoneTexte 4">
            <a:extLst>
              <a:ext uri="{FF2B5EF4-FFF2-40B4-BE49-F238E27FC236}">
                <a16:creationId xmlns:a16="http://schemas.microsoft.com/office/drawing/2014/main" id="{54F9689C-58A7-D449-801F-39D641B7B184}"/>
              </a:ext>
            </a:extLst>
          </p:cNvPr>
          <p:cNvSpPr txBox="1"/>
          <p:nvPr/>
        </p:nvSpPr>
        <p:spPr>
          <a:xfrm>
            <a:off x="1115122" y="1693943"/>
            <a:ext cx="10493297" cy="369332"/>
          </a:xfrm>
          <a:prstGeom prst="rect">
            <a:avLst/>
          </a:prstGeom>
          <a:noFill/>
        </p:spPr>
        <p:txBody>
          <a:bodyPr wrap="square" rtlCol="0">
            <a:spAutoFit/>
          </a:bodyPr>
          <a:lstStyle/>
          <a:p>
            <a:r>
              <a:rPr lang="fr-FR" b="1" u="sng" dirty="0"/>
              <a:t>Tableau des résultats obtenus concernant la performance de certains  modèles prédictifs (3)</a:t>
            </a:r>
          </a:p>
        </p:txBody>
      </p:sp>
      <p:sp>
        <p:nvSpPr>
          <p:cNvPr id="6" name="ZoneTexte 5">
            <a:extLst>
              <a:ext uri="{FF2B5EF4-FFF2-40B4-BE49-F238E27FC236}">
                <a16:creationId xmlns:a16="http://schemas.microsoft.com/office/drawing/2014/main" id="{EDD3E1B2-CA75-7846-AF26-73967503EA3C}"/>
              </a:ext>
            </a:extLst>
          </p:cNvPr>
          <p:cNvSpPr txBox="1"/>
          <p:nvPr/>
        </p:nvSpPr>
        <p:spPr>
          <a:xfrm>
            <a:off x="1115122" y="5675971"/>
            <a:ext cx="9913433" cy="646331"/>
          </a:xfrm>
          <a:prstGeom prst="rect">
            <a:avLst/>
          </a:prstGeom>
          <a:noFill/>
        </p:spPr>
        <p:txBody>
          <a:bodyPr wrap="square" rtlCol="0">
            <a:spAutoFit/>
          </a:bodyPr>
          <a:lstStyle/>
          <a:p>
            <a:r>
              <a:rPr lang="fr-FR" dirty="0"/>
              <a:t>On peut constater à travers ce tableau que le </a:t>
            </a:r>
            <a:r>
              <a:rPr lang="fr-FR" dirty="0" err="1"/>
              <a:t>classifieur</a:t>
            </a:r>
            <a:r>
              <a:rPr lang="fr-FR" dirty="0"/>
              <a:t> le plus performant est le « Multi Layer Perceptron ».</a:t>
            </a:r>
          </a:p>
        </p:txBody>
      </p:sp>
    </p:spTree>
    <p:extLst>
      <p:ext uri="{BB962C8B-B14F-4D97-AF65-F5344CB8AC3E}">
        <p14:creationId xmlns:p14="http://schemas.microsoft.com/office/powerpoint/2010/main" val="28725272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2448</TotalTime>
  <Words>595</Words>
  <Application>Microsoft Macintosh PowerPoint</Application>
  <PresentationFormat>Grand écran</PresentationFormat>
  <Paragraphs>76</Paragraphs>
  <Slides>12</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12</vt:i4>
      </vt:variant>
    </vt:vector>
  </HeadingPairs>
  <TitlesOfParts>
    <vt:vector size="18" baseType="lpstr">
      <vt:lpstr>Arial</vt:lpstr>
      <vt:lpstr>Century Gothic</vt:lpstr>
      <vt:lpstr>Liberation Sans</vt:lpstr>
      <vt:lpstr>Liberation Serif</vt:lpstr>
      <vt:lpstr>Wingdings 3</vt:lpstr>
      <vt:lpstr>Ion</vt:lpstr>
      <vt:lpstr>MINI PROJET  - GROUPE PICASSO</vt:lpstr>
      <vt:lpstr>Les peintures créées artificiellement sont-elles de l’art</vt:lpstr>
      <vt:lpstr>Problème de Classification  d’une image</vt:lpstr>
      <vt:lpstr>Données à notre disposition</vt:lpstr>
      <vt:lpstr>Objectif: Détection de fausses peintures </vt:lpstr>
      <vt:lpstr>3 modules a notre disposition</vt:lpstr>
      <vt:lpstr>Algorithme et pseudo-code Preprocessing</vt:lpstr>
      <vt:lpstr>Algorithme et pseudo-code Classifieur</vt:lpstr>
      <vt:lpstr>Résultats obtenus</vt:lpstr>
      <vt:lpstr>Résultats obtenus</vt:lpstr>
      <vt:lpstr>Conclusion</vt:lpstr>
      <vt:lpstr>Equipe Groupe Picasso</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PROJET - GROUPE PICASSO</dc:title>
  <dc:creator>Jean Paul Abemonty</dc:creator>
  <cp:lastModifiedBy>Jean Paul Abemonty</cp:lastModifiedBy>
  <cp:revision>41</cp:revision>
  <dcterms:created xsi:type="dcterms:W3CDTF">2019-03-23T14:57:51Z</dcterms:created>
  <dcterms:modified xsi:type="dcterms:W3CDTF">2019-04-07T21:06:20Z</dcterms:modified>
</cp:coreProperties>
</file>

<file path=docProps/thumbnail.jpeg>
</file>